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57" r:id="rId2"/>
    <p:sldId id="258" r:id="rId3"/>
    <p:sldId id="259" r:id="rId4"/>
    <p:sldId id="260" r:id="rId5"/>
    <p:sldId id="262" r:id="rId6"/>
    <p:sldId id="261" r:id="rId7"/>
    <p:sldId id="263" r:id="rId8"/>
    <p:sldId id="264" r:id="rId9"/>
    <p:sldId id="265" r:id="rId10"/>
    <p:sldId id="266" r:id="rId11"/>
    <p:sldId id="267" r:id="rId12"/>
    <p:sldId id="269" r:id="rId13"/>
    <p:sldId id="268"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1" autoAdjust="0"/>
    <p:restoredTop sz="94660"/>
  </p:normalViewPr>
  <p:slideViewPr>
    <p:cSldViewPr snapToGrid="0" showGuides="1">
      <p:cViewPr varScale="1">
        <p:scale>
          <a:sx n="85" d="100"/>
          <a:sy n="85" d="100"/>
        </p:scale>
        <p:origin x="612" y="126"/>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3CB87E-4591-47A1-9046-CF63F17215EF}" type="datetime2">
              <a:rPr lang="en-US" smtClean="0"/>
              <a:t>Tuesday, July 21,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t>‹#›</a:t>
            </a:fld>
            <a:endParaRPr lang="en-US"/>
          </a:p>
        </p:txBody>
      </p:sp>
    </p:spTree>
    <p:extLst>
      <p:ext uri="{BB962C8B-B14F-4D97-AF65-F5344CB8AC3E}">
        <p14:creationId xmlns:p14="http://schemas.microsoft.com/office/powerpoint/2010/main" val="246161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189894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87484375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445830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0349615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70552580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8352ED3-3C46-4C9A-9738-67B2D875E7E2}" type="datetime2">
              <a:rPr lang="en-US" smtClean="0"/>
              <a:pPr/>
              <a:t>Tuesday, July 21, 2020</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34195160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17F0E-8070-4DFE-A821-9A699EDBAD7E}" type="datetime2">
              <a:rPr lang="en-US" smtClean="0"/>
              <a:t>Tuesday, July 21,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789710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8D34AE-C7BF-46E5-A968-01C6641F6476}" type="datetime2">
              <a:rPr lang="en-US" smtClean="0"/>
              <a:t>Tuesday, July 21,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17704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3DE70B-B772-416E-A790-995760B1742E}" type="datetime2">
              <a:rPr lang="en-US" smtClean="0"/>
              <a:t>Tuesday, July 21,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80903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60CDE-A6F1-4138-AF12-ED09E8E5FB6B}" type="datetime2">
              <a:rPr lang="en-US" smtClean="0"/>
              <a:t>Tuesday, July 21, 2020</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05467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5F8B1-DB7B-4D28-A97D-40FB2DD1EF78}" type="datetime2">
              <a:rPr lang="en-US" smtClean="0"/>
              <a:t>Tuesday, July 21,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25072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39161-23B8-4738-9069-73EBE8884FDD}" type="datetime2">
              <a:rPr lang="en-US" smtClean="0"/>
              <a:t>Tuesday, July 21, 2020</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31758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994D44-7693-499F-AC6C-11696134FE3F}" type="datetime2">
              <a:rPr lang="en-US" smtClean="0"/>
              <a:t>Tuesday, July 21, 2020</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40117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AF2AE-472C-4EF3-ABB2-24BAA9AE3CF7}" type="datetime2">
              <a:rPr lang="en-US" smtClean="0"/>
              <a:t>Tuesday, July 21, 2020</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05347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A162C-A7C1-4263-9453-1BAFF8C39559}" type="datetime2">
              <a:rPr lang="en-US" smtClean="0"/>
              <a:t>Tuesday, July 21,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71496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DF6793-3458-4587-8168-65F0C37A92D2}" type="datetime2">
              <a:rPr lang="en-US" smtClean="0"/>
              <a:t>Tuesday, July 21, 2020</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55932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8352ED3-3C46-4C9A-9738-67B2D875E7E2}" type="datetime2">
              <a:rPr lang="en-US" smtClean="0"/>
              <a:pPr/>
              <a:t>Tuesday, July 21, 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10525953"/>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5885-A246-4ACA-9D20-73B0423958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90"/>
          </a:xfrm>
          <a:prstGeom prst="rect">
            <a:avLst/>
          </a:prstGeom>
        </p:spPr>
      </p:pic>
      <p:sp>
        <p:nvSpPr>
          <p:cNvPr id="2" name="Title 1">
            <a:extLst>
              <a:ext uri="{FF2B5EF4-FFF2-40B4-BE49-F238E27FC236}">
                <a16:creationId xmlns:a16="http://schemas.microsoft.com/office/drawing/2014/main" id="{F3A50C2B-9554-4510-AEEB-7E6D939976EB}"/>
              </a:ext>
            </a:extLst>
          </p:cNvPr>
          <p:cNvSpPr>
            <a:spLocks noGrp="1"/>
          </p:cNvSpPr>
          <p:nvPr>
            <p:ph type="ctrTitle"/>
          </p:nvPr>
        </p:nvSpPr>
        <p:spPr>
          <a:xfrm>
            <a:off x="422899" y="576263"/>
            <a:ext cx="4444436" cy="2967606"/>
          </a:xfrm>
        </p:spPr>
        <p:txBody>
          <a:bodyPr anchor="b">
            <a:normAutofit fontScale="90000"/>
          </a:bodyPr>
          <a:lstStyle/>
          <a:p>
            <a:pPr algn="l"/>
            <a:r>
              <a:rPr lang="en-US" sz="4800" dirty="0">
                <a:solidFill>
                  <a:srgbClr val="FFFFFF"/>
                </a:solidFill>
              </a:rPr>
              <a:t>Snatching a Positive from the jaws of a negative</a:t>
            </a:r>
          </a:p>
        </p:txBody>
      </p:sp>
      <p:sp>
        <p:nvSpPr>
          <p:cNvPr id="3" name="Subtitle 2">
            <a:extLst>
              <a:ext uri="{FF2B5EF4-FFF2-40B4-BE49-F238E27FC236}">
                <a16:creationId xmlns:a16="http://schemas.microsoft.com/office/drawing/2014/main" id="{B12DAC47-CBAA-45FB-AD59-16C9272860DC}"/>
              </a:ext>
            </a:extLst>
          </p:cNvPr>
          <p:cNvSpPr>
            <a:spLocks noGrp="1"/>
          </p:cNvSpPr>
          <p:nvPr>
            <p:ph type="subTitle" idx="1"/>
          </p:nvPr>
        </p:nvSpPr>
        <p:spPr>
          <a:xfrm>
            <a:off x="422899" y="3663290"/>
            <a:ext cx="4444436" cy="1323314"/>
          </a:xfrm>
        </p:spPr>
        <p:txBody>
          <a:bodyPr>
            <a:normAutofit fontScale="85000" lnSpcReduction="20000"/>
          </a:bodyPr>
          <a:lstStyle/>
          <a:p>
            <a:pPr algn="l"/>
            <a:r>
              <a:rPr lang="en-US" dirty="0">
                <a:solidFill>
                  <a:srgbClr val="FFFFFF"/>
                </a:solidFill>
              </a:rPr>
              <a:t>(229) Adelinda 2020 June 17 </a:t>
            </a:r>
          </a:p>
          <a:p>
            <a:pPr algn="l"/>
            <a:endParaRPr lang="en-US" dirty="0">
              <a:solidFill>
                <a:srgbClr val="FFFFFF"/>
              </a:solidFill>
            </a:endParaRPr>
          </a:p>
          <a:p>
            <a:pPr algn="l"/>
            <a:r>
              <a:rPr lang="en-US" dirty="0">
                <a:solidFill>
                  <a:srgbClr val="FFFFFF"/>
                </a:solidFill>
              </a:rPr>
              <a:t>Tony George IOTA 2020 Conference</a:t>
            </a:r>
          </a:p>
        </p:txBody>
      </p:sp>
    </p:spTree>
    <p:extLst>
      <p:ext uri="{BB962C8B-B14F-4D97-AF65-F5344CB8AC3E}">
        <p14:creationId xmlns:p14="http://schemas.microsoft.com/office/powerpoint/2010/main" val="13073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EC40-4D3C-4CA4-9A8F-16347299362A}"/>
              </a:ext>
            </a:extLst>
          </p:cNvPr>
          <p:cNvSpPr>
            <a:spLocks noGrp="1"/>
          </p:cNvSpPr>
          <p:nvPr>
            <p:ph type="title"/>
          </p:nvPr>
        </p:nvSpPr>
        <p:spPr>
          <a:xfrm>
            <a:off x="206659" y="0"/>
            <a:ext cx="11326973" cy="865632"/>
          </a:xfrm>
        </p:spPr>
        <p:txBody>
          <a:bodyPr>
            <a:normAutofit/>
          </a:bodyPr>
          <a:lstStyle/>
          <a:p>
            <a:r>
              <a:rPr lang="en-US" dirty="0"/>
              <a:t>How does </a:t>
            </a:r>
            <a:r>
              <a:rPr lang="en-US" dirty="0" err="1"/>
              <a:t>wayne’s</a:t>
            </a:r>
            <a:r>
              <a:rPr lang="en-US" dirty="0"/>
              <a:t> chord fit the profile?</a:t>
            </a:r>
          </a:p>
        </p:txBody>
      </p:sp>
      <p:pic>
        <p:nvPicPr>
          <p:cNvPr id="7" name="Content Placeholder 6" descr="A screenshot of a social media post&#10;&#10;Description automatically generated">
            <a:extLst>
              <a:ext uri="{FF2B5EF4-FFF2-40B4-BE49-F238E27FC236}">
                <a16:creationId xmlns:a16="http://schemas.microsoft.com/office/drawing/2014/main" id="{7C4B559D-C521-4564-9625-7D4156BAB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368" y="734022"/>
            <a:ext cx="7815072" cy="6025849"/>
          </a:xfrm>
        </p:spPr>
      </p:pic>
      <p:sp>
        <p:nvSpPr>
          <p:cNvPr id="8" name="TextBox 7">
            <a:extLst>
              <a:ext uri="{FF2B5EF4-FFF2-40B4-BE49-F238E27FC236}">
                <a16:creationId xmlns:a16="http://schemas.microsoft.com/office/drawing/2014/main" id="{8E84EE78-250A-4137-B0A4-799CB185D0E8}"/>
              </a:ext>
            </a:extLst>
          </p:cNvPr>
          <p:cNvSpPr txBox="1"/>
          <p:nvPr/>
        </p:nvSpPr>
        <p:spPr>
          <a:xfrm>
            <a:off x="8924544" y="2609088"/>
            <a:ext cx="2078454" cy="584775"/>
          </a:xfrm>
          <a:prstGeom prst="rect">
            <a:avLst/>
          </a:prstGeom>
          <a:noFill/>
        </p:spPr>
        <p:txBody>
          <a:bodyPr wrap="none" rtlCol="0">
            <a:spAutoFit/>
          </a:bodyPr>
          <a:lstStyle/>
          <a:p>
            <a:r>
              <a:rPr lang="en-US" sz="3200" dirty="0"/>
              <a:t>Very well!</a:t>
            </a:r>
          </a:p>
        </p:txBody>
      </p:sp>
    </p:spTree>
    <p:extLst>
      <p:ext uri="{BB962C8B-B14F-4D97-AF65-F5344CB8AC3E}">
        <p14:creationId xmlns:p14="http://schemas.microsoft.com/office/powerpoint/2010/main" val="310124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BA80-B5CA-4FDE-AD1B-66F3672BE3A2}"/>
              </a:ext>
            </a:extLst>
          </p:cNvPr>
          <p:cNvSpPr>
            <a:spLocks noGrp="1"/>
          </p:cNvSpPr>
          <p:nvPr>
            <p:ph type="title"/>
          </p:nvPr>
        </p:nvSpPr>
        <p:spPr>
          <a:xfrm>
            <a:off x="5966573" y="475326"/>
            <a:ext cx="5070414" cy="283399"/>
          </a:xfrm>
        </p:spPr>
        <p:txBody>
          <a:bodyPr>
            <a:normAutofit fontScale="90000"/>
          </a:bodyPr>
          <a:lstStyle/>
          <a:p>
            <a:r>
              <a:rPr lang="en-US" dirty="0"/>
              <a:t>Richard’s chord</a:t>
            </a:r>
          </a:p>
        </p:txBody>
      </p:sp>
      <p:sp>
        <p:nvSpPr>
          <p:cNvPr id="3" name="Content Placeholder 2">
            <a:extLst>
              <a:ext uri="{FF2B5EF4-FFF2-40B4-BE49-F238E27FC236}">
                <a16:creationId xmlns:a16="http://schemas.microsoft.com/office/drawing/2014/main" id="{3F6EF7B8-6E9D-497E-AC3B-5D05560953E6}"/>
              </a:ext>
            </a:extLst>
          </p:cNvPr>
          <p:cNvSpPr>
            <a:spLocks noGrp="1"/>
          </p:cNvSpPr>
          <p:nvPr>
            <p:ph idx="1"/>
          </p:nvPr>
        </p:nvSpPr>
        <p:spPr>
          <a:xfrm>
            <a:off x="5894771" y="1335010"/>
            <a:ext cx="6035491" cy="4139015"/>
          </a:xfrm>
        </p:spPr>
        <p:txBody>
          <a:bodyPr>
            <a:normAutofit/>
          </a:bodyPr>
          <a:lstStyle/>
          <a:p>
            <a:pPr marL="0" indent="0">
              <a:buNone/>
            </a:pPr>
            <a:r>
              <a:rPr lang="en-US" dirty="0"/>
              <a:t>Richard Nolthenius felt  he had a positive event but until others reported positive, he was unsure.  So, I reported to Richard:</a:t>
            </a:r>
          </a:p>
          <a:p>
            <a:pPr marL="0" indent="0">
              <a:buNone/>
            </a:pPr>
            <a:r>
              <a:rPr lang="en-US" sz="1200" dirty="0"/>
              <a:t>Richard,</a:t>
            </a:r>
          </a:p>
          <a:p>
            <a:pPr marL="0" indent="0">
              <a:buNone/>
            </a:pPr>
            <a:r>
              <a:rPr lang="en-US" sz="1200" dirty="0"/>
              <a:t>I just did an independent analysis of Wayne Thomas’s video for which he previously reported a miss and I found a positive with D 4 seconds late, just like my observation.  It was 6.8 seconds in duration, indicating that if you did get an event, it is likely shorter than 5 seconds.  FYI.</a:t>
            </a:r>
          </a:p>
          <a:p>
            <a:pPr marL="0" indent="0">
              <a:buNone/>
            </a:pPr>
            <a:r>
              <a:rPr lang="en-US" sz="1200" dirty="0"/>
              <a:t>Tony George</a:t>
            </a:r>
          </a:p>
          <a:p>
            <a:pPr marL="0" indent="0">
              <a:buNone/>
            </a:pPr>
            <a:r>
              <a:rPr lang="en-US" sz="1200" dirty="0"/>
              <a:t>Scottsdale, AZ</a:t>
            </a:r>
          </a:p>
          <a:p>
            <a:pPr marL="0" indent="0">
              <a:buNone/>
            </a:pPr>
            <a:r>
              <a:rPr lang="en-US" dirty="0"/>
              <a:t>Now, with information that his possible event fits with other observations, he files a positive report.</a:t>
            </a:r>
          </a:p>
        </p:txBody>
      </p:sp>
      <p:pic>
        <p:nvPicPr>
          <p:cNvPr id="6" name="Picture 5">
            <a:extLst>
              <a:ext uri="{FF2B5EF4-FFF2-40B4-BE49-F238E27FC236}">
                <a16:creationId xmlns:a16="http://schemas.microsoft.com/office/drawing/2014/main" id="{CE9AE99F-58C2-40F2-A96C-86F4FB851CB0}"/>
              </a:ext>
            </a:extLst>
          </p:cNvPr>
          <p:cNvPicPr>
            <a:picLocks noChangeAspect="1"/>
          </p:cNvPicPr>
          <p:nvPr/>
        </p:nvPicPr>
        <p:blipFill>
          <a:blip r:embed="rId2"/>
          <a:stretch>
            <a:fillRect/>
          </a:stretch>
        </p:blipFill>
        <p:spPr>
          <a:xfrm>
            <a:off x="6096000" y="6192009"/>
            <a:ext cx="5619048" cy="314286"/>
          </a:xfrm>
          <a:prstGeom prst="rect">
            <a:avLst/>
          </a:prstGeom>
        </p:spPr>
      </p:pic>
      <p:cxnSp>
        <p:nvCxnSpPr>
          <p:cNvPr id="8" name="Straight Arrow Connector 7">
            <a:extLst>
              <a:ext uri="{FF2B5EF4-FFF2-40B4-BE49-F238E27FC236}">
                <a16:creationId xmlns:a16="http://schemas.microsoft.com/office/drawing/2014/main" id="{C766C34B-B0DC-4FF5-A57E-9FC839E7912A}"/>
              </a:ext>
            </a:extLst>
          </p:cNvPr>
          <p:cNvCxnSpPr>
            <a:cxnSpLocks/>
          </p:cNvCxnSpPr>
          <p:nvPr/>
        </p:nvCxnSpPr>
        <p:spPr>
          <a:xfrm flipH="1">
            <a:off x="8501780" y="5809565"/>
            <a:ext cx="352183" cy="35323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85C6059F-E397-4E10-896D-23CBC0A6DB51}"/>
              </a:ext>
            </a:extLst>
          </p:cNvPr>
          <p:cNvSpPr txBox="1"/>
          <p:nvPr/>
        </p:nvSpPr>
        <p:spPr>
          <a:xfrm>
            <a:off x="8845719" y="5578732"/>
            <a:ext cx="1852045" cy="461665"/>
          </a:xfrm>
          <a:prstGeom prst="rect">
            <a:avLst/>
          </a:prstGeom>
          <a:noFill/>
        </p:spPr>
        <p:txBody>
          <a:bodyPr wrap="square" rtlCol="0">
            <a:spAutoFit/>
          </a:bodyPr>
          <a:lstStyle/>
          <a:p>
            <a:r>
              <a:rPr lang="en-US" sz="1200" dirty="0"/>
              <a:t>Richard adds his site to </a:t>
            </a:r>
          </a:p>
          <a:p>
            <a:r>
              <a:rPr lang="en-US" sz="1200" dirty="0"/>
              <a:t>OccultWatcher</a:t>
            </a:r>
          </a:p>
        </p:txBody>
      </p:sp>
      <p:pic>
        <p:nvPicPr>
          <p:cNvPr id="11" name="Picture 10" descr="A screenshot of a cell phone&#10;&#10;Description automatically generated">
            <a:extLst>
              <a:ext uri="{FF2B5EF4-FFF2-40B4-BE49-F238E27FC236}">
                <a16:creationId xmlns:a16="http://schemas.microsoft.com/office/drawing/2014/main" id="{D79D5DE9-BE42-4AE4-B423-547B9267A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38" y="151665"/>
            <a:ext cx="4709168" cy="2704590"/>
          </a:xfrm>
          <a:prstGeom prst="rect">
            <a:avLst/>
          </a:prstGeom>
        </p:spPr>
      </p:pic>
      <p:pic>
        <p:nvPicPr>
          <p:cNvPr id="13" name="Picture 12" descr="A picture containing table, standing, group&#10;&#10;Description automatically generated">
            <a:extLst>
              <a:ext uri="{FF2B5EF4-FFF2-40B4-BE49-F238E27FC236}">
                <a16:creationId xmlns:a16="http://schemas.microsoft.com/office/drawing/2014/main" id="{DDDF08EE-A3E3-4876-ACF6-67AA88932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38" y="3300666"/>
            <a:ext cx="4694084" cy="2862133"/>
          </a:xfrm>
          <a:prstGeom prst="rect">
            <a:avLst/>
          </a:prstGeom>
        </p:spPr>
      </p:pic>
      <p:sp>
        <p:nvSpPr>
          <p:cNvPr id="15" name="TextBox 14">
            <a:extLst>
              <a:ext uri="{FF2B5EF4-FFF2-40B4-BE49-F238E27FC236}">
                <a16:creationId xmlns:a16="http://schemas.microsoft.com/office/drawing/2014/main" id="{0458AE6E-BEDD-44A0-BBC1-AB6D9B19ACC3}"/>
              </a:ext>
            </a:extLst>
          </p:cNvPr>
          <p:cNvSpPr txBox="1"/>
          <p:nvPr/>
        </p:nvSpPr>
        <p:spPr>
          <a:xfrm>
            <a:off x="113507" y="2875298"/>
            <a:ext cx="5319332" cy="276999"/>
          </a:xfrm>
          <a:prstGeom prst="rect">
            <a:avLst/>
          </a:prstGeom>
          <a:noFill/>
        </p:spPr>
        <p:txBody>
          <a:bodyPr wrap="square" rtlCol="0">
            <a:spAutoFit/>
          </a:bodyPr>
          <a:lstStyle/>
          <a:p>
            <a:r>
              <a:rPr lang="en-US" sz="1200" dirty="0"/>
              <a:t>Richard’s raw light curve above.  Expanded with presumed event below.</a:t>
            </a:r>
          </a:p>
        </p:txBody>
      </p:sp>
      <p:sp>
        <p:nvSpPr>
          <p:cNvPr id="4" name="TextBox 3">
            <a:extLst>
              <a:ext uri="{FF2B5EF4-FFF2-40B4-BE49-F238E27FC236}">
                <a16:creationId xmlns:a16="http://schemas.microsoft.com/office/drawing/2014/main" id="{78EDC540-1048-4C01-9D34-648249340A72}"/>
              </a:ext>
            </a:extLst>
          </p:cNvPr>
          <p:cNvSpPr txBox="1"/>
          <p:nvPr/>
        </p:nvSpPr>
        <p:spPr>
          <a:xfrm>
            <a:off x="163933" y="6229296"/>
            <a:ext cx="4806973" cy="461665"/>
          </a:xfrm>
          <a:prstGeom prst="rect">
            <a:avLst/>
          </a:prstGeom>
          <a:noFill/>
        </p:spPr>
        <p:txBody>
          <a:bodyPr wrap="square" rtlCol="0">
            <a:spAutoFit/>
          </a:bodyPr>
          <a:lstStyle/>
          <a:p>
            <a:r>
              <a:rPr lang="en-US" sz="1200" dirty="0"/>
              <a:t>Richard’s final light curve normalized to secondary star in PyOTE.</a:t>
            </a:r>
          </a:p>
          <a:p>
            <a:r>
              <a:rPr lang="en-US" sz="1200" dirty="0"/>
              <a:t>Event is more ‘visible’.  Black event curve is manually drawn.</a:t>
            </a:r>
          </a:p>
        </p:txBody>
      </p:sp>
    </p:spTree>
    <p:extLst>
      <p:ext uri="{BB962C8B-B14F-4D97-AF65-F5344CB8AC3E}">
        <p14:creationId xmlns:p14="http://schemas.microsoft.com/office/powerpoint/2010/main" val="23859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3BB8-5DDF-44E3-BE43-05309D6AE65B}"/>
              </a:ext>
            </a:extLst>
          </p:cNvPr>
          <p:cNvSpPr>
            <a:spLocks noGrp="1"/>
          </p:cNvSpPr>
          <p:nvPr>
            <p:ph type="title"/>
          </p:nvPr>
        </p:nvSpPr>
        <p:spPr>
          <a:xfrm>
            <a:off x="456095" y="0"/>
            <a:ext cx="10353761" cy="1326321"/>
          </a:xfrm>
        </p:spPr>
        <p:txBody>
          <a:bodyPr/>
          <a:lstStyle/>
          <a:p>
            <a:r>
              <a:rPr lang="en-US" dirty="0"/>
              <a:t>Richards ‘event’ fits with other positive  chords</a:t>
            </a:r>
          </a:p>
        </p:txBody>
      </p:sp>
      <p:sp>
        <p:nvSpPr>
          <p:cNvPr id="7" name="TextBox 6">
            <a:extLst>
              <a:ext uri="{FF2B5EF4-FFF2-40B4-BE49-F238E27FC236}">
                <a16:creationId xmlns:a16="http://schemas.microsoft.com/office/drawing/2014/main" id="{5A968416-CD69-43B9-90E0-0E77F5AD06A4}"/>
              </a:ext>
            </a:extLst>
          </p:cNvPr>
          <p:cNvSpPr txBox="1"/>
          <p:nvPr/>
        </p:nvSpPr>
        <p:spPr>
          <a:xfrm>
            <a:off x="8534400" y="2885310"/>
            <a:ext cx="3657600" cy="2034788"/>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Adding Richard’s ‘positive’ yields a new profile at left.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000" dirty="0">
                <a:solidFill>
                  <a:prstClr val="white"/>
                </a:solidFill>
                <a:effectLst>
                  <a:outerShdw blurRad="50800" dist="38100" dir="2700000" algn="tl" rotWithShape="0">
                    <a:srgbClr val="000000">
                      <a:alpha val="48000"/>
                    </a:srgbClr>
                  </a:outerShdw>
                </a:effectLst>
                <a:latin typeface="Rockwell" panose="02060603020205020403"/>
              </a:rPr>
              <a:t>The fit is quite good.  Supports the assessment that Richard’s event is ‘positive’.</a:t>
            </a:r>
            <a:endParaRPr kumimoji="0" lang="en-US" sz="20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p:txBody>
      </p:sp>
      <p:pic>
        <p:nvPicPr>
          <p:cNvPr id="9" name="Picture 8" descr="A screenshot of a social media post&#10;&#10;Description automatically generated">
            <a:extLst>
              <a:ext uri="{FF2B5EF4-FFF2-40B4-BE49-F238E27FC236}">
                <a16:creationId xmlns:a16="http://schemas.microsoft.com/office/drawing/2014/main" id="{6E71F67E-1EB2-4064-A037-E23B452A7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18" y="1167825"/>
            <a:ext cx="7297286" cy="5626608"/>
          </a:xfrm>
          <a:prstGeom prst="rect">
            <a:avLst/>
          </a:prstGeom>
        </p:spPr>
      </p:pic>
    </p:spTree>
    <p:extLst>
      <p:ext uri="{BB962C8B-B14F-4D97-AF65-F5344CB8AC3E}">
        <p14:creationId xmlns:p14="http://schemas.microsoft.com/office/powerpoint/2010/main" val="249623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65B8-8A40-4310-9FEE-BBA0AAB0D1E0}"/>
              </a:ext>
            </a:extLst>
          </p:cNvPr>
          <p:cNvSpPr>
            <a:spLocks noGrp="1"/>
          </p:cNvSpPr>
          <p:nvPr>
            <p:ph type="title"/>
          </p:nvPr>
        </p:nvSpPr>
        <p:spPr>
          <a:xfrm>
            <a:off x="548922" y="0"/>
            <a:ext cx="11017955" cy="1536192"/>
          </a:xfrm>
        </p:spPr>
        <p:txBody>
          <a:bodyPr>
            <a:normAutofit/>
          </a:bodyPr>
          <a:lstStyle/>
          <a:p>
            <a:r>
              <a:rPr lang="en-US" dirty="0"/>
              <a:t>We now have ‘four’ reported chords snatched from inconclusive/negative to positive!</a:t>
            </a:r>
          </a:p>
        </p:txBody>
      </p:sp>
      <p:sp>
        <p:nvSpPr>
          <p:cNvPr id="4" name="TextBox 3">
            <a:extLst>
              <a:ext uri="{FF2B5EF4-FFF2-40B4-BE49-F238E27FC236}">
                <a16:creationId xmlns:a16="http://schemas.microsoft.com/office/drawing/2014/main" id="{CE3FBC71-4CCD-4D1F-84B3-5740E437F9FE}"/>
              </a:ext>
            </a:extLst>
          </p:cNvPr>
          <p:cNvSpPr txBox="1"/>
          <p:nvPr/>
        </p:nvSpPr>
        <p:spPr>
          <a:xfrm>
            <a:off x="581697" y="5078080"/>
            <a:ext cx="11017955" cy="1200329"/>
          </a:xfrm>
          <a:prstGeom prst="rect">
            <a:avLst/>
          </a:prstGeom>
          <a:noFill/>
        </p:spPr>
        <p:txBody>
          <a:bodyPr wrap="square" rtlCol="0">
            <a:spAutoFit/>
          </a:bodyPr>
          <a:lstStyle/>
          <a:p>
            <a:r>
              <a:rPr lang="en-US"/>
              <a:t>From </a:t>
            </a:r>
            <a:r>
              <a:rPr lang="en-US" dirty="0"/>
              <a:t>Phil Stuart:  I think the Adelinda observation is a good argument for describing an observation in the "Report Observation" dialog when it's iffy.  There's not much room available but if Tony had only said "No observation" and left it at that I wouldn't have noticed the similarity in our results.</a:t>
            </a:r>
          </a:p>
          <a:p>
            <a:endParaRPr lang="en-US" dirty="0"/>
          </a:p>
        </p:txBody>
      </p:sp>
      <p:pic>
        <p:nvPicPr>
          <p:cNvPr id="5" name="Picture 4">
            <a:extLst>
              <a:ext uri="{FF2B5EF4-FFF2-40B4-BE49-F238E27FC236}">
                <a16:creationId xmlns:a16="http://schemas.microsoft.com/office/drawing/2014/main" id="{6AED16E6-EABA-4B9E-8999-F1D99C110185}"/>
              </a:ext>
            </a:extLst>
          </p:cNvPr>
          <p:cNvPicPr>
            <a:picLocks noChangeAspect="1"/>
          </p:cNvPicPr>
          <p:nvPr/>
        </p:nvPicPr>
        <p:blipFill>
          <a:blip r:embed="rId2"/>
          <a:stretch>
            <a:fillRect/>
          </a:stretch>
        </p:blipFill>
        <p:spPr>
          <a:xfrm>
            <a:off x="685274" y="1557087"/>
            <a:ext cx="10487169" cy="586571"/>
          </a:xfrm>
          <a:prstGeom prst="rect">
            <a:avLst/>
          </a:prstGeom>
        </p:spPr>
      </p:pic>
      <p:sp>
        <p:nvSpPr>
          <p:cNvPr id="6" name="TextBox 5">
            <a:extLst>
              <a:ext uri="{FF2B5EF4-FFF2-40B4-BE49-F238E27FC236}">
                <a16:creationId xmlns:a16="http://schemas.microsoft.com/office/drawing/2014/main" id="{8F20A4A3-D983-4A76-9FE9-0F69BB63FB80}"/>
              </a:ext>
            </a:extLst>
          </p:cNvPr>
          <p:cNvSpPr txBox="1"/>
          <p:nvPr/>
        </p:nvSpPr>
        <p:spPr>
          <a:xfrm>
            <a:off x="581697" y="2275638"/>
            <a:ext cx="10590746" cy="1477328"/>
          </a:xfrm>
          <a:prstGeom prst="rect">
            <a:avLst/>
          </a:prstGeom>
          <a:noFill/>
        </p:spPr>
        <p:txBody>
          <a:bodyPr wrap="square" rtlCol="0">
            <a:spAutoFit/>
          </a:bodyPr>
          <a:lstStyle/>
          <a:p>
            <a:r>
              <a:rPr lang="en-US" dirty="0"/>
              <a:t>Each observation on its own might have been doubtful, I know mine was.  However when Phil’s and my chords both agreed, they corroborated a positive.  Then Wayne’s chord, also a positive, also agreed and corroborated our chords.  Finally, Richard’s chord, which on it’s own was negative, or inconclusive at best, had a ‘blip’ in it that agrees with the other positive chords and therefore was included in the overall positive reports.</a:t>
            </a:r>
          </a:p>
        </p:txBody>
      </p:sp>
      <p:sp>
        <p:nvSpPr>
          <p:cNvPr id="3" name="TextBox 2">
            <a:extLst>
              <a:ext uri="{FF2B5EF4-FFF2-40B4-BE49-F238E27FC236}">
                <a16:creationId xmlns:a16="http://schemas.microsoft.com/office/drawing/2014/main" id="{6141B05B-6F5F-4BC5-96F6-D532588616C3}"/>
              </a:ext>
            </a:extLst>
          </p:cNvPr>
          <p:cNvSpPr txBox="1"/>
          <p:nvPr/>
        </p:nvSpPr>
        <p:spPr>
          <a:xfrm flipH="1">
            <a:off x="548922" y="4000024"/>
            <a:ext cx="10881603" cy="830997"/>
          </a:xfrm>
          <a:prstGeom prst="rect">
            <a:avLst/>
          </a:prstGeom>
          <a:noFill/>
        </p:spPr>
        <p:txBody>
          <a:bodyPr wrap="square" rtlCol="0">
            <a:spAutoFit/>
          </a:bodyPr>
          <a:lstStyle/>
          <a:p>
            <a:r>
              <a:rPr lang="en-US" sz="2400" dirty="0"/>
              <a:t>Moral to the Story – Write complete descriptions when entering a ‘No Observation’ report</a:t>
            </a:r>
          </a:p>
        </p:txBody>
      </p:sp>
    </p:spTree>
    <p:extLst>
      <p:ext uri="{BB962C8B-B14F-4D97-AF65-F5344CB8AC3E}">
        <p14:creationId xmlns:p14="http://schemas.microsoft.com/office/powerpoint/2010/main" val="70030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62FC-944B-4238-AE95-F7117C474F20}"/>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666F6788-6B0D-4E99-BACA-DD655BE10202}"/>
              </a:ext>
            </a:extLst>
          </p:cNvPr>
          <p:cNvSpPr>
            <a:spLocks noGrp="1"/>
          </p:cNvSpPr>
          <p:nvPr>
            <p:ph idx="1"/>
          </p:nvPr>
        </p:nvSpPr>
        <p:spPr/>
        <p:txBody>
          <a:bodyPr>
            <a:normAutofit fontScale="92500" lnSpcReduction="20000"/>
          </a:bodyPr>
          <a:lstStyle/>
          <a:p>
            <a:pPr marL="0" indent="0">
              <a:buNone/>
            </a:pPr>
            <a:r>
              <a:rPr lang="en-US" dirty="0"/>
              <a:t>Thanks to all the observers for contributing their observations and exposing them to intense scrutiny.   Also for their review of this presentation. </a:t>
            </a:r>
          </a:p>
          <a:p>
            <a:r>
              <a:rPr lang="en-US" dirty="0"/>
              <a:t>Paul Maley</a:t>
            </a:r>
          </a:p>
          <a:p>
            <a:r>
              <a:rPr lang="en-US" dirty="0"/>
              <a:t>Wayne Thomas</a:t>
            </a:r>
          </a:p>
          <a:p>
            <a:r>
              <a:rPr lang="en-US" dirty="0"/>
              <a:t>Richard Nolthenius</a:t>
            </a:r>
          </a:p>
          <a:p>
            <a:r>
              <a:rPr lang="en-US" dirty="0"/>
              <a:t>Phil Stuart (unlisted on Occult Watcher)</a:t>
            </a:r>
          </a:p>
          <a:p>
            <a:endParaRPr lang="en-US" dirty="0"/>
          </a:p>
          <a:p>
            <a:pPr marL="0" indent="0">
              <a:buNone/>
            </a:pPr>
            <a:r>
              <a:rPr lang="en-US" dirty="0"/>
              <a:t>Also thanks to John Moore for his patience in trying to get this all sorted out over an extended period of time.</a:t>
            </a:r>
          </a:p>
          <a:p>
            <a:endParaRPr lang="en-US" dirty="0"/>
          </a:p>
        </p:txBody>
      </p:sp>
    </p:spTree>
    <p:extLst>
      <p:ext uri="{BB962C8B-B14F-4D97-AF65-F5344CB8AC3E}">
        <p14:creationId xmlns:p14="http://schemas.microsoft.com/office/powerpoint/2010/main" val="410577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0971-FF97-4E0C-9943-9F9D4253FA25}"/>
              </a:ext>
            </a:extLst>
          </p:cNvPr>
          <p:cNvSpPr>
            <a:spLocks noGrp="1"/>
          </p:cNvSpPr>
          <p:nvPr>
            <p:ph type="title"/>
          </p:nvPr>
        </p:nvSpPr>
        <p:spPr>
          <a:xfrm>
            <a:off x="96931" y="353569"/>
            <a:ext cx="2402429" cy="536448"/>
          </a:xfrm>
        </p:spPr>
        <p:txBody>
          <a:bodyPr>
            <a:normAutofit fontScale="90000"/>
          </a:bodyPr>
          <a:lstStyle/>
          <a:p>
            <a:r>
              <a:rPr lang="en-US" dirty="0"/>
              <a:t>The Event</a:t>
            </a:r>
          </a:p>
        </p:txBody>
      </p:sp>
      <p:pic>
        <p:nvPicPr>
          <p:cNvPr id="5" name="Content Placeholder 4">
            <a:extLst>
              <a:ext uri="{FF2B5EF4-FFF2-40B4-BE49-F238E27FC236}">
                <a16:creationId xmlns:a16="http://schemas.microsoft.com/office/drawing/2014/main" id="{6E743AC5-8841-4ABE-AF02-A2DA432CAB54}"/>
              </a:ext>
            </a:extLst>
          </p:cNvPr>
          <p:cNvPicPr>
            <a:picLocks noGrp="1" noChangeAspect="1"/>
          </p:cNvPicPr>
          <p:nvPr>
            <p:ph idx="1"/>
          </p:nvPr>
        </p:nvPicPr>
        <p:blipFill>
          <a:blip r:embed="rId2"/>
          <a:stretch>
            <a:fillRect/>
          </a:stretch>
        </p:blipFill>
        <p:spPr>
          <a:xfrm>
            <a:off x="2747037" y="97536"/>
            <a:ext cx="9348032" cy="6669023"/>
          </a:xfrm>
        </p:spPr>
      </p:pic>
      <p:sp>
        <p:nvSpPr>
          <p:cNvPr id="6" name="TextBox 5">
            <a:extLst>
              <a:ext uri="{FF2B5EF4-FFF2-40B4-BE49-F238E27FC236}">
                <a16:creationId xmlns:a16="http://schemas.microsoft.com/office/drawing/2014/main" id="{30255EFD-E69D-4D83-9552-3668963CE461}"/>
              </a:ext>
            </a:extLst>
          </p:cNvPr>
          <p:cNvSpPr txBox="1"/>
          <p:nvPr/>
        </p:nvSpPr>
        <p:spPr>
          <a:xfrm>
            <a:off x="256032" y="1658112"/>
            <a:ext cx="2243328" cy="2308324"/>
          </a:xfrm>
          <a:prstGeom prst="rect">
            <a:avLst/>
          </a:prstGeom>
          <a:noFill/>
        </p:spPr>
        <p:txBody>
          <a:bodyPr wrap="square" rtlCol="0">
            <a:spAutoFit/>
          </a:bodyPr>
          <a:lstStyle/>
          <a:p>
            <a:r>
              <a:rPr lang="en-US" dirty="0"/>
              <a:t>The Observers:</a:t>
            </a:r>
          </a:p>
          <a:p>
            <a:endParaRPr lang="en-US" dirty="0"/>
          </a:p>
          <a:p>
            <a:r>
              <a:rPr lang="en-US" dirty="0"/>
              <a:t>Tony George</a:t>
            </a:r>
          </a:p>
          <a:p>
            <a:r>
              <a:rPr lang="en-US" dirty="0"/>
              <a:t>Paul Maley</a:t>
            </a:r>
          </a:p>
          <a:p>
            <a:r>
              <a:rPr lang="en-US" dirty="0"/>
              <a:t>Wayne Thomas</a:t>
            </a:r>
          </a:p>
          <a:p>
            <a:r>
              <a:rPr lang="en-US" dirty="0"/>
              <a:t>Richard Nolthenius</a:t>
            </a:r>
          </a:p>
          <a:p>
            <a:r>
              <a:rPr lang="en-US" dirty="0"/>
              <a:t>Phil Stuart (unlisted on Occult Watcher) </a:t>
            </a:r>
          </a:p>
        </p:txBody>
      </p:sp>
      <p:sp>
        <p:nvSpPr>
          <p:cNvPr id="7" name="TextBox 6">
            <a:extLst>
              <a:ext uri="{FF2B5EF4-FFF2-40B4-BE49-F238E27FC236}">
                <a16:creationId xmlns:a16="http://schemas.microsoft.com/office/drawing/2014/main" id="{808021EE-3732-4500-9A65-969504955533}"/>
              </a:ext>
            </a:extLst>
          </p:cNvPr>
          <p:cNvSpPr txBox="1"/>
          <p:nvPr/>
        </p:nvSpPr>
        <p:spPr>
          <a:xfrm>
            <a:off x="256032" y="4696178"/>
            <a:ext cx="2100896" cy="646331"/>
          </a:xfrm>
          <a:prstGeom prst="rect">
            <a:avLst/>
          </a:prstGeom>
          <a:noFill/>
        </p:spPr>
        <p:txBody>
          <a:bodyPr wrap="none" rtlCol="0">
            <a:spAutoFit/>
          </a:bodyPr>
          <a:lstStyle/>
          <a:p>
            <a:r>
              <a:rPr lang="en-US" dirty="0"/>
              <a:t>Mag Drop = 0.39</a:t>
            </a:r>
          </a:p>
          <a:p>
            <a:r>
              <a:rPr lang="en-US" dirty="0"/>
              <a:t>Duration = 8.4 sec</a:t>
            </a:r>
          </a:p>
        </p:txBody>
      </p:sp>
    </p:spTree>
    <p:extLst>
      <p:ext uri="{BB962C8B-B14F-4D97-AF65-F5344CB8AC3E}">
        <p14:creationId xmlns:p14="http://schemas.microsoft.com/office/powerpoint/2010/main" val="343588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AB58-DE5E-4FC2-8F79-A22236659665}"/>
              </a:ext>
            </a:extLst>
          </p:cNvPr>
          <p:cNvSpPr>
            <a:spLocks noGrp="1"/>
          </p:cNvSpPr>
          <p:nvPr>
            <p:ph type="title"/>
          </p:nvPr>
        </p:nvSpPr>
        <p:spPr>
          <a:xfrm>
            <a:off x="122407" y="212887"/>
            <a:ext cx="8693048" cy="564444"/>
          </a:xfrm>
        </p:spPr>
        <p:txBody>
          <a:bodyPr>
            <a:normAutofit fontScale="90000"/>
          </a:bodyPr>
          <a:lstStyle/>
          <a:p>
            <a:r>
              <a:rPr lang="en-US" dirty="0"/>
              <a:t>The ‘inconclusive’ observation that started the ball rolling</a:t>
            </a:r>
          </a:p>
        </p:txBody>
      </p:sp>
      <p:pic>
        <p:nvPicPr>
          <p:cNvPr id="5" name="Content Placeholder 4">
            <a:extLst>
              <a:ext uri="{FF2B5EF4-FFF2-40B4-BE49-F238E27FC236}">
                <a16:creationId xmlns:a16="http://schemas.microsoft.com/office/drawing/2014/main" id="{AA0D3580-4D45-441E-A52B-5564D113DBCA}"/>
              </a:ext>
            </a:extLst>
          </p:cNvPr>
          <p:cNvPicPr>
            <a:picLocks noGrp="1" noChangeAspect="1"/>
          </p:cNvPicPr>
          <p:nvPr>
            <p:ph idx="1"/>
          </p:nvPr>
        </p:nvPicPr>
        <p:blipFill>
          <a:blip r:embed="rId2"/>
          <a:stretch>
            <a:fillRect/>
          </a:stretch>
        </p:blipFill>
        <p:spPr>
          <a:xfrm>
            <a:off x="3498671" y="1068890"/>
            <a:ext cx="8287814" cy="4972690"/>
          </a:xfrm>
        </p:spPr>
      </p:pic>
      <p:sp>
        <p:nvSpPr>
          <p:cNvPr id="6" name="TextBox 5">
            <a:extLst>
              <a:ext uri="{FF2B5EF4-FFF2-40B4-BE49-F238E27FC236}">
                <a16:creationId xmlns:a16="http://schemas.microsoft.com/office/drawing/2014/main" id="{D418D986-D916-4B18-8EFD-A89683840B32}"/>
              </a:ext>
            </a:extLst>
          </p:cNvPr>
          <p:cNvSpPr txBox="1"/>
          <p:nvPr/>
        </p:nvSpPr>
        <p:spPr>
          <a:xfrm>
            <a:off x="122407" y="1301743"/>
            <a:ext cx="3227231" cy="5355312"/>
          </a:xfrm>
          <a:prstGeom prst="rect">
            <a:avLst/>
          </a:prstGeom>
          <a:noFill/>
        </p:spPr>
        <p:txBody>
          <a:bodyPr wrap="square" rtlCol="0">
            <a:spAutoFit/>
          </a:bodyPr>
          <a:lstStyle/>
          <a:p>
            <a:r>
              <a:rPr lang="en-US" dirty="0"/>
              <a:t>Tony George’s light curve.</a:t>
            </a:r>
          </a:p>
          <a:p>
            <a:endParaRPr lang="en-US" dirty="0"/>
          </a:p>
          <a:p>
            <a:r>
              <a:rPr lang="en-US" dirty="0"/>
              <a:t>The light curve from the first analysis is very ragged.  View was over the roof of my house after a 108-deg day in Scottsdale, AZ.</a:t>
            </a:r>
          </a:p>
          <a:p>
            <a:endParaRPr lang="en-US" dirty="0"/>
          </a:p>
          <a:p>
            <a:r>
              <a:rPr lang="en-US" dirty="0"/>
              <a:t>After reviewing this light curve I declared my observation ‘inconclusive’.  </a:t>
            </a:r>
          </a:p>
          <a:p>
            <a:r>
              <a:rPr lang="en-US" dirty="0"/>
              <a:t>I had a clear ‘event’ in the light curve and it passed the PyOTE false positive test, but it looked funny and I didn’t want to report it. </a:t>
            </a:r>
          </a:p>
          <a:p>
            <a:endParaRPr lang="en-US" dirty="0"/>
          </a:p>
          <a:p>
            <a:r>
              <a:rPr lang="en-US" sz="1200" dirty="0"/>
              <a:t>[Later, as part of the review process, I found out I had 3DNR turned on my camera causing the very odd looking light curve!]</a:t>
            </a:r>
          </a:p>
        </p:txBody>
      </p:sp>
      <p:sp>
        <p:nvSpPr>
          <p:cNvPr id="7" name="TextBox 6">
            <a:extLst>
              <a:ext uri="{FF2B5EF4-FFF2-40B4-BE49-F238E27FC236}">
                <a16:creationId xmlns:a16="http://schemas.microsoft.com/office/drawing/2014/main" id="{8CC274B8-1644-4C1F-BDFD-347871C0F86E}"/>
              </a:ext>
            </a:extLst>
          </p:cNvPr>
          <p:cNvSpPr txBox="1"/>
          <p:nvPr/>
        </p:nvSpPr>
        <p:spPr>
          <a:xfrm>
            <a:off x="3349639" y="6150114"/>
            <a:ext cx="8842361" cy="707886"/>
          </a:xfrm>
          <a:prstGeom prst="rect">
            <a:avLst/>
          </a:prstGeom>
          <a:noFill/>
        </p:spPr>
        <p:txBody>
          <a:bodyPr wrap="square" rtlCol="0">
            <a:spAutoFit/>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I did Adelinda – my results are ‘inconclusive’.  I got a 10 second event with only 0.15 mag drop, which does not match the predicted event – too long duration and too small mag drop.  Also, there were other ‘dips’ in the light curve making me suspicious that the event was spurious, even though it passed the False Positive test.  My light curve is attached.  Looks like a miss to me.  There is another chord report filed, closer to centerline, showing a miss.  Looks like all misses to me.</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3753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0ACA-E750-4940-A338-131D4A17E9D1}"/>
              </a:ext>
            </a:extLst>
          </p:cNvPr>
          <p:cNvSpPr>
            <a:spLocks noGrp="1"/>
          </p:cNvSpPr>
          <p:nvPr>
            <p:ph type="title"/>
          </p:nvPr>
        </p:nvSpPr>
        <p:spPr>
          <a:xfrm>
            <a:off x="-1" y="417690"/>
            <a:ext cx="8060267" cy="457199"/>
          </a:xfrm>
        </p:spPr>
        <p:txBody>
          <a:bodyPr>
            <a:normAutofit fontScale="90000"/>
          </a:bodyPr>
          <a:lstStyle/>
          <a:p>
            <a:r>
              <a:rPr lang="en-US" dirty="0"/>
              <a:t>Phil </a:t>
            </a:r>
            <a:r>
              <a:rPr lang="en-US" dirty="0" err="1"/>
              <a:t>stuart</a:t>
            </a:r>
            <a:r>
              <a:rPr lang="en-US" dirty="0"/>
              <a:t> to The </a:t>
            </a:r>
            <a:r>
              <a:rPr lang="en-US" dirty="0" err="1"/>
              <a:t>RescuE</a:t>
            </a:r>
            <a:endParaRPr lang="en-US" dirty="0"/>
          </a:p>
        </p:txBody>
      </p:sp>
      <p:sp>
        <p:nvSpPr>
          <p:cNvPr id="3" name="Content Placeholder 2">
            <a:extLst>
              <a:ext uri="{FF2B5EF4-FFF2-40B4-BE49-F238E27FC236}">
                <a16:creationId xmlns:a16="http://schemas.microsoft.com/office/drawing/2014/main" id="{45754C19-A6A3-45BB-BDFA-4B40ADF995DE}"/>
              </a:ext>
            </a:extLst>
          </p:cNvPr>
          <p:cNvSpPr>
            <a:spLocks noGrp="1"/>
          </p:cNvSpPr>
          <p:nvPr>
            <p:ph idx="1"/>
          </p:nvPr>
        </p:nvSpPr>
        <p:spPr>
          <a:xfrm>
            <a:off x="913795" y="1365956"/>
            <a:ext cx="10353762" cy="4425244"/>
          </a:xfrm>
        </p:spPr>
        <p:txBody>
          <a:bodyPr>
            <a:normAutofit/>
          </a:bodyPr>
          <a:lstStyle/>
          <a:p>
            <a:r>
              <a:rPr lang="en-US" dirty="0"/>
              <a:t>Phil Stuart writes:</a:t>
            </a:r>
          </a:p>
          <a:p>
            <a:pPr marL="0" indent="0">
              <a:buNone/>
            </a:pPr>
            <a:r>
              <a:rPr lang="en-US" sz="1200" dirty="0"/>
              <a:t>Hey Tony:</a:t>
            </a:r>
          </a:p>
          <a:p>
            <a:pPr marL="0" indent="0">
              <a:buNone/>
            </a:pPr>
            <a:r>
              <a:rPr lang="en-US" sz="1200" dirty="0"/>
              <a:t>I saw where you weren't happy with your Adelinda observation last night.  I didn't sign up for it because I really wasn't sure I'd be successful after my Eunike fiasco plus </a:t>
            </a:r>
            <a:r>
              <a:rPr lang="en-US" sz="1200" dirty="0">
                <a:solidFill>
                  <a:schemeClr val="bg1"/>
                </a:solidFill>
                <a:highlight>
                  <a:srgbClr val="FFFF00"/>
                </a:highlight>
              </a:rPr>
              <a:t>my line was almost perfectly on top of yours</a:t>
            </a:r>
            <a:r>
              <a:rPr lang="en-US" sz="1200" dirty="0"/>
              <a:t>.  I did get something that looks a little like an event.  It was long, though, like you said your event was in your comment in OccultWatcher.  I got 9.48 seconds +/-2.34 seconds at 95%.  I'm curious how long you came up with.  I've attached my plot.</a:t>
            </a:r>
          </a:p>
          <a:p>
            <a:pPr marL="0" indent="0">
              <a:buNone/>
            </a:pPr>
            <a:r>
              <a:rPr lang="en-US" sz="1200" dirty="0" err="1"/>
              <a:t>PHil</a:t>
            </a:r>
            <a:endParaRPr lang="en-US" sz="1200" dirty="0"/>
          </a:p>
          <a:p>
            <a:r>
              <a:rPr lang="en-US" dirty="0"/>
              <a:t>My response:</a:t>
            </a:r>
          </a:p>
          <a:p>
            <a:pPr marL="0" indent="0">
              <a:buNone/>
            </a:pPr>
            <a:r>
              <a:rPr lang="en-US" sz="1200" dirty="0"/>
              <a:t>Interesting Phil.  I had 10.6 seconds, but only a 0.15 mag drop.  What was your mag drop?  Shoot me a copy of your .log file so I can compare D and R times.  My .log file is attached.</a:t>
            </a:r>
          </a:p>
          <a:p>
            <a:pPr marL="0" marR="0" indent="0">
              <a:spcAft>
                <a:spcPts val="0"/>
              </a:spcAft>
              <a:buNone/>
            </a:pPr>
            <a:r>
              <a:rPr lang="en-US" sz="1200" dirty="0"/>
              <a:t>Tony George</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04383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CBB0-A8F9-4D4D-99B9-A4B72E27E543}"/>
              </a:ext>
            </a:extLst>
          </p:cNvPr>
          <p:cNvSpPr>
            <a:spLocks noGrp="1"/>
          </p:cNvSpPr>
          <p:nvPr>
            <p:ph type="title"/>
          </p:nvPr>
        </p:nvSpPr>
        <p:spPr>
          <a:xfrm>
            <a:off x="-312177" y="255130"/>
            <a:ext cx="4410314" cy="587022"/>
          </a:xfrm>
        </p:spPr>
        <p:txBody>
          <a:bodyPr>
            <a:normAutofit fontScale="90000"/>
          </a:bodyPr>
          <a:lstStyle/>
          <a:p>
            <a:r>
              <a:rPr lang="en-US" dirty="0"/>
              <a:t>Phil’s Light curve</a:t>
            </a:r>
          </a:p>
        </p:txBody>
      </p:sp>
      <p:pic>
        <p:nvPicPr>
          <p:cNvPr id="7" name="Content Placeholder 6" descr="A close up of a map&#10;&#10;Description automatically generated">
            <a:extLst>
              <a:ext uri="{FF2B5EF4-FFF2-40B4-BE49-F238E27FC236}">
                <a16:creationId xmlns:a16="http://schemas.microsoft.com/office/drawing/2014/main" id="{D6EA3C30-5683-4619-A5BC-CC94528280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137" y="81786"/>
            <a:ext cx="8008519" cy="6694428"/>
          </a:xfrm>
        </p:spPr>
      </p:pic>
      <p:sp>
        <p:nvSpPr>
          <p:cNvPr id="8" name="TextBox 7">
            <a:extLst>
              <a:ext uri="{FF2B5EF4-FFF2-40B4-BE49-F238E27FC236}">
                <a16:creationId xmlns:a16="http://schemas.microsoft.com/office/drawing/2014/main" id="{E85C6FD9-45EF-45F7-A988-AF28FAAD65C4}"/>
              </a:ext>
            </a:extLst>
          </p:cNvPr>
          <p:cNvSpPr txBox="1"/>
          <p:nvPr/>
        </p:nvSpPr>
        <p:spPr>
          <a:xfrm>
            <a:off x="85344" y="883703"/>
            <a:ext cx="3896157" cy="2862322"/>
          </a:xfrm>
          <a:prstGeom prst="rect">
            <a:avLst/>
          </a:prstGeom>
          <a:noFill/>
        </p:spPr>
        <p:txBody>
          <a:bodyPr wrap="square" rtlCol="0">
            <a:spAutoFit/>
          </a:bodyPr>
          <a:lstStyle/>
          <a:p>
            <a:r>
              <a:rPr lang="en-US" dirty="0"/>
              <a:t>Phil sent me his .csv file.  While noisy, Phil’s light curve clearly shows an event.  His measured mag drop was 0.33, close to the predicted 0.39.  PyOTE finds an event that passes the False Positive test.</a:t>
            </a:r>
          </a:p>
          <a:p>
            <a:r>
              <a:rPr lang="en-US" dirty="0">
                <a:solidFill>
                  <a:srgbClr val="FFC000"/>
                </a:solidFill>
              </a:rPr>
              <a:t>This is our first positive.</a:t>
            </a:r>
          </a:p>
          <a:p>
            <a:r>
              <a:rPr lang="en-US" dirty="0"/>
              <a:t>It would have been unreported except for my ‘inconclusive’ report.</a:t>
            </a:r>
          </a:p>
        </p:txBody>
      </p:sp>
      <p:pic>
        <p:nvPicPr>
          <p:cNvPr id="10" name="Picture 9" descr="A screenshot of a cell phone&#10;&#10;Description automatically generated">
            <a:extLst>
              <a:ext uri="{FF2B5EF4-FFF2-40B4-BE49-F238E27FC236}">
                <a16:creationId xmlns:a16="http://schemas.microsoft.com/office/drawing/2014/main" id="{EF952B8B-98A6-44EF-8DA0-73A720D0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69" y="4043005"/>
            <a:ext cx="3608832" cy="2703813"/>
          </a:xfrm>
          <a:prstGeom prst="rect">
            <a:avLst/>
          </a:prstGeom>
        </p:spPr>
      </p:pic>
    </p:spTree>
    <p:extLst>
      <p:ext uri="{BB962C8B-B14F-4D97-AF65-F5344CB8AC3E}">
        <p14:creationId xmlns:p14="http://schemas.microsoft.com/office/powerpoint/2010/main" val="48472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709F-DBBC-4843-A042-B4DEB81CC9AB}"/>
              </a:ext>
            </a:extLst>
          </p:cNvPr>
          <p:cNvSpPr>
            <a:spLocks noGrp="1"/>
          </p:cNvSpPr>
          <p:nvPr>
            <p:ph type="title"/>
          </p:nvPr>
        </p:nvSpPr>
        <p:spPr>
          <a:xfrm>
            <a:off x="349351" y="406401"/>
            <a:ext cx="2393849" cy="553156"/>
          </a:xfrm>
        </p:spPr>
        <p:txBody>
          <a:bodyPr>
            <a:normAutofit fontScale="90000"/>
          </a:bodyPr>
          <a:lstStyle/>
          <a:p>
            <a:r>
              <a:rPr lang="en-US" dirty="0"/>
              <a:t>The test</a:t>
            </a:r>
          </a:p>
        </p:txBody>
      </p:sp>
      <p:sp>
        <p:nvSpPr>
          <p:cNvPr id="3" name="Content Placeholder 2">
            <a:extLst>
              <a:ext uri="{FF2B5EF4-FFF2-40B4-BE49-F238E27FC236}">
                <a16:creationId xmlns:a16="http://schemas.microsoft.com/office/drawing/2014/main" id="{69D09525-4374-4EF7-9C16-3354AAF20EFC}"/>
              </a:ext>
            </a:extLst>
          </p:cNvPr>
          <p:cNvSpPr>
            <a:spLocks noGrp="1"/>
          </p:cNvSpPr>
          <p:nvPr>
            <p:ph idx="1"/>
          </p:nvPr>
        </p:nvSpPr>
        <p:spPr>
          <a:xfrm>
            <a:off x="100245" y="1280159"/>
            <a:ext cx="3020907" cy="5012943"/>
          </a:xfrm>
        </p:spPr>
        <p:txBody>
          <a:bodyPr>
            <a:normAutofit lnSpcReduction="10000"/>
          </a:bodyPr>
          <a:lstStyle/>
          <a:p>
            <a:pPr marL="0" indent="0">
              <a:buNone/>
            </a:pPr>
            <a:r>
              <a:rPr lang="en-US" dirty="0"/>
              <a:t>After Phil’s message, I compared our two ‘chords’ in Occult4 by plotting the profile plot of our two chords to see if they remotely matched up.</a:t>
            </a:r>
          </a:p>
          <a:p>
            <a:pPr marL="0" indent="0">
              <a:buNone/>
            </a:pPr>
            <a:r>
              <a:rPr lang="en-US" dirty="0"/>
              <a:t>Mine is Chord 4</a:t>
            </a:r>
          </a:p>
          <a:p>
            <a:pPr marL="0" indent="0">
              <a:buNone/>
            </a:pPr>
            <a:r>
              <a:rPr lang="en-US" dirty="0"/>
              <a:t>Phil’s is Chord 2</a:t>
            </a:r>
          </a:p>
          <a:p>
            <a:pPr marL="0" indent="0">
              <a:buNone/>
            </a:pPr>
            <a:r>
              <a:rPr lang="en-US" dirty="0"/>
              <a:t>Both chords match within error bars.</a:t>
            </a:r>
          </a:p>
          <a:p>
            <a:pPr marL="0" indent="0">
              <a:buNone/>
            </a:pPr>
            <a:r>
              <a:rPr lang="en-US" dirty="0"/>
              <a:t>That makes two </a:t>
            </a:r>
            <a:r>
              <a:rPr lang="en-US" dirty="0">
                <a:solidFill>
                  <a:srgbClr val="FFC000"/>
                </a:solidFill>
              </a:rPr>
              <a:t>positive</a:t>
            </a:r>
            <a:r>
              <a:rPr lang="en-US" dirty="0"/>
              <a:t> chords!</a:t>
            </a:r>
          </a:p>
          <a:p>
            <a:pPr marL="0" indent="0">
              <a:buNone/>
            </a:pPr>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024D0723-3928-411C-9FD4-EFE0F2A62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691" y="0"/>
            <a:ext cx="8894309" cy="6858000"/>
          </a:xfrm>
          <a:prstGeom prst="rect">
            <a:avLst/>
          </a:prstGeom>
        </p:spPr>
      </p:pic>
    </p:spTree>
    <p:extLst>
      <p:ext uri="{BB962C8B-B14F-4D97-AF65-F5344CB8AC3E}">
        <p14:creationId xmlns:p14="http://schemas.microsoft.com/office/powerpoint/2010/main" val="137832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2002-13A7-41AC-A978-3AD3278A7B8B}"/>
              </a:ext>
            </a:extLst>
          </p:cNvPr>
          <p:cNvSpPr>
            <a:spLocks noGrp="1"/>
          </p:cNvSpPr>
          <p:nvPr>
            <p:ph type="title"/>
          </p:nvPr>
        </p:nvSpPr>
        <p:spPr>
          <a:xfrm>
            <a:off x="394506" y="327379"/>
            <a:ext cx="3206649" cy="564444"/>
          </a:xfrm>
        </p:spPr>
        <p:txBody>
          <a:bodyPr/>
          <a:lstStyle/>
          <a:p>
            <a:r>
              <a:rPr lang="en-US" dirty="0"/>
              <a:t>Now what?</a:t>
            </a:r>
          </a:p>
        </p:txBody>
      </p:sp>
      <p:sp>
        <p:nvSpPr>
          <p:cNvPr id="3" name="Content Placeholder 2">
            <a:extLst>
              <a:ext uri="{FF2B5EF4-FFF2-40B4-BE49-F238E27FC236}">
                <a16:creationId xmlns:a16="http://schemas.microsoft.com/office/drawing/2014/main" id="{49995432-0333-436C-9115-F559577EB16B}"/>
              </a:ext>
            </a:extLst>
          </p:cNvPr>
          <p:cNvSpPr>
            <a:spLocks noGrp="1"/>
          </p:cNvSpPr>
          <p:nvPr>
            <p:ph idx="1"/>
          </p:nvPr>
        </p:nvSpPr>
        <p:spPr>
          <a:xfrm>
            <a:off x="881019" y="1080064"/>
            <a:ext cx="10353762" cy="906780"/>
          </a:xfrm>
        </p:spPr>
        <p:txBody>
          <a:bodyPr>
            <a:normAutofit fontScale="85000" lnSpcReduction="10000"/>
          </a:bodyPr>
          <a:lstStyle/>
          <a:p>
            <a:pPr marL="0" indent="0">
              <a:buNone/>
            </a:pPr>
            <a:r>
              <a:rPr lang="en-US" dirty="0"/>
              <a:t>Two co-located positive chords do not make for a positive event.  We need more corroboration.  Unfortunately, two other observers in the path reported MISSES.  We needed to check the other chords.</a:t>
            </a:r>
          </a:p>
        </p:txBody>
      </p:sp>
      <p:cxnSp>
        <p:nvCxnSpPr>
          <p:cNvPr id="11" name="Straight Arrow Connector 10">
            <a:extLst>
              <a:ext uri="{FF2B5EF4-FFF2-40B4-BE49-F238E27FC236}">
                <a16:creationId xmlns:a16="http://schemas.microsoft.com/office/drawing/2014/main" id="{26212721-B04E-4A7B-99BA-05F206267D69}"/>
              </a:ext>
            </a:extLst>
          </p:cNvPr>
          <p:cNvCxnSpPr>
            <a:cxnSpLocks/>
          </p:cNvCxnSpPr>
          <p:nvPr/>
        </p:nvCxnSpPr>
        <p:spPr>
          <a:xfrm flipH="1" flipV="1">
            <a:off x="8116711" y="2620789"/>
            <a:ext cx="349957" cy="80821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8F5B0A2F-4A76-4655-A649-82022ABC0F67}"/>
              </a:ext>
            </a:extLst>
          </p:cNvPr>
          <p:cNvSpPr txBox="1"/>
          <p:nvPr/>
        </p:nvSpPr>
        <p:spPr>
          <a:xfrm>
            <a:off x="8579556" y="3429000"/>
            <a:ext cx="2009422" cy="923330"/>
          </a:xfrm>
          <a:prstGeom prst="rect">
            <a:avLst/>
          </a:prstGeom>
          <a:noFill/>
        </p:spPr>
        <p:txBody>
          <a:bodyPr wrap="square" rtlCol="0">
            <a:spAutoFit/>
          </a:bodyPr>
          <a:lstStyle/>
          <a:p>
            <a:r>
              <a:rPr lang="en-US" dirty="0"/>
              <a:t>George and Stuart positive chords</a:t>
            </a:r>
          </a:p>
        </p:txBody>
      </p:sp>
      <p:cxnSp>
        <p:nvCxnSpPr>
          <p:cNvPr id="14" name="Straight Arrow Connector 13">
            <a:extLst>
              <a:ext uri="{FF2B5EF4-FFF2-40B4-BE49-F238E27FC236}">
                <a16:creationId xmlns:a16="http://schemas.microsoft.com/office/drawing/2014/main" id="{EC68C621-6722-4D74-B03A-10EB06DF8190}"/>
              </a:ext>
            </a:extLst>
          </p:cNvPr>
          <p:cNvCxnSpPr/>
          <p:nvPr/>
        </p:nvCxnSpPr>
        <p:spPr>
          <a:xfrm flipH="1" flipV="1">
            <a:off x="6750756" y="2596444"/>
            <a:ext cx="316088" cy="95214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DAB20D1F-5A01-49C5-B893-6552D4956510}"/>
              </a:ext>
            </a:extLst>
          </p:cNvPr>
          <p:cNvSpPr txBox="1"/>
          <p:nvPr/>
        </p:nvSpPr>
        <p:spPr>
          <a:xfrm>
            <a:off x="6750757" y="3567499"/>
            <a:ext cx="1828800" cy="923330"/>
          </a:xfrm>
          <a:prstGeom prst="rect">
            <a:avLst/>
          </a:prstGeom>
          <a:noFill/>
        </p:spPr>
        <p:txBody>
          <a:bodyPr wrap="square" rtlCol="0">
            <a:spAutoFit/>
          </a:bodyPr>
          <a:lstStyle/>
          <a:p>
            <a:r>
              <a:rPr lang="en-US" dirty="0"/>
              <a:t>Wayne Thomas chord reported miss</a:t>
            </a:r>
          </a:p>
        </p:txBody>
      </p:sp>
      <p:cxnSp>
        <p:nvCxnSpPr>
          <p:cNvPr id="17" name="Straight Arrow Connector 16">
            <a:extLst>
              <a:ext uri="{FF2B5EF4-FFF2-40B4-BE49-F238E27FC236}">
                <a16:creationId xmlns:a16="http://schemas.microsoft.com/office/drawing/2014/main" id="{381E1C70-3775-4DF5-BB87-9CF6818BD5C7}"/>
              </a:ext>
            </a:extLst>
          </p:cNvPr>
          <p:cNvCxnSpPr>
            <a:cxnSpLocks/>
          </p:cNvCxnSpPr>
          <p:nvPr/>
        </p:nvCxnSpPr>
        <p:spPr>
          <a:xfrm flipV="1">
            <a:off x="5896328" y="2596444"/>
            <a:ext cx="161572" cy="97105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235E756A-6F23-4701-A5B6-2150F08E490F}"/>
              </a:ext>
            </a:extLst>
          </p:cNvPr>
          <p:cNvSpPr txBox="1"/>
          <p:nvPr/>
        </p:nvSpPr>
        <p:spPr>
          <a:xfrm>
            <a:off x="4981928" y="3702840"/>
            <a:ext cx="1828800" cy="1200329"/>
          </a:xfrm>
          <a:prstGeom prst="rect">
            <a:avLst/>
          </a:prstGeom>
          <a:noFill/>
        </p:spPr>
        <p:txBody>
          <a:bodyPr wrap="square" rtlCol="0">
            <a:spAutoFit/>
          </a:bodyPr>
          <a:lstStyle/>
          <a:p>
            <a:r>
              <a:rPr lang="en-US" dirty="0"/>
              <a:t>Paul Maley chord reported miss based on my analysis</a:t>
            </a:r>
          </a:p>
        </p:txBody>
      </p:sp>
      <p:sp>
        <p:nvSpPr>
          <p:cNvPr id="19" name="TextBox 18">
            <a:extLst>
              <a:ext uri="{FF2B5EF4-FFF2-40B4-BE49-F238E27FC236}">
                <a16:creationId xmlns:a16="http://schemas.microsoft.com/office/drawing/2014/main" id="{7CD67D23-8B73-4E86-8237-3D787455C59D}"/>
              </a:ext>
            </a:extLst>
          </p:cNvPr>
          <p:cNvSpPr txBox="1"/>
          <p:nvPr/>
        </p:nvSpPr>
        <p:spPr>
          <a:xfrm>
            <a:off x="1140178" y="5057422"/>
            <a:ext cx="4684616" cy="369332"/>
          </a:xfrm>
          <a:prstGeom prst="rect">
            <a:avLst/>
          </a:prstGeom>
        </p:spPr>
        <p:txBody>
          <a:bodyPr vert="horz" lIns="91440" tIns="45720" rIns="91440" bIns="45720" rtlCol="0">
            <a:normAutofit fontScale="85000" lnSpcReduction="10000"/>
          </a:bodyPr>
          <a:lstStyle>
            <a:lvl1pPr indent="0" defTabSz="914400">
              <a:lnSpc>
                <a:spcPct val="120000"/>
              </a:lnSpc>
              <a:spcBef>
                <a:spcPts val="1000"/>
              </a:spcBef>
              <a:buFont typeface="Arial" panose="020B0604020202020204" pitchFamily="34" charset="0"/>
              <a:buNone/>
              <a:defRPr sz="2000">
                <a:effectLst>
                  <a:outerShdw blurRad="50800" dist="38100" dir="2700000" algn="tl" rotWithShape="0">
                    <a:srgbClr val="000000">
                      <a:alpha val="48000"/>
                    </a:srgbClr>
                  </a:outerShdw>
                </a:effectLst>
              </a:defRPr>
            </a:lvl1pPr>
            <a:lvl2pPr marL="685800" indent="-228600" defTabSz="914400">
              <a:lnSpc>
                <a:spcPct val="120000"/>
              </a:lnSpc>
              <a:spcBef>
                <a:spcPts val="500"/>
              </a:spcBef>
              <a:buFont typeface="Arial" panose="020B0604020202020204" pitchFamily="34" charset="0"/>
              <a:buChar char="•"/>
              <a:defRPr>
                <a:effectLst>
                  <a:outerShdw blurRad="50800" dist="38100" dir="2700000" algn="tl" rotWithShape="0">
                    <a:srgbClr val="000000">
                      <a:alpha val="48000"/>
                    </a:srgbClr>
                  </a:outerShdw>
                </a:effectLst>
              </a:defRPr>
            </a:lvl2pPr>
            <a:lvl3pPr marL="1143000" indent="-228600" defTabSz="914400">
              <a:lnSpc>
                <a:spcPct val="120000"/>
              </a:lnSpc>
              <a:spcBef>
                <a:spcPts val="500"/>
              </a:spcBef>
              <a:buFont typeface="Arial" panose="020B0604020202020204" pitchFamily="34" charset="0"/>
              <a:buChar char="•"/>
              <a:defRPr sz="1600">
                <a:effectLst>
                  <a:outerShdw blurRad="50800" dist="38100" dir="2700000" algn="tl" rotWithShape="0">
                    <a:srgbClr val="000000">
                      <a:alpha val="48000"/>
                    </a:srgbClr>
                  </a:outerShdw>
                </a:effectLst>
              </a:defRPr>
            </a:lvl3pPr>
            <a:lvl4pPr marL="1600200" indent="-228600" defTabSz="914400">
              <a:lnSpc>
                <a:spcPct val="120000"/>
              </a:lnSpc>
              <a:spcBef>
                <a:spcPts val="500"/>
              </a:spcBef>
              <a:buFont typeface="Arial" panose="020B0604020202020204" pitchFamily="34" charset="0"/>
              <a:buChar char="•"/>
              <a:defRPr sz="1400">
                <a:effectLst>
                  <a:outerShdw blurRad="50800" dist="38100" dir="2700000" algn="tl" rotWithShape="0">
                    <a:srgbClr val="000000">
                      <a:alpha val="48000"/>
                    </a:srgbClr>
                  </a:outerShdw>
                </a:effectLst>
              </a:defRPr>
            </a:lvl4pPr>
            <a:lvl5pPr marL="2057400" indent="-228600" defTabSz="914400">
              <a:lnSpc>
                <a:spcPct val="120000"/>
              </a:lnSpc>
              <a:spcBef>
                <a:spcPts val="500"/>
              </a:spcBef>
              <a:buFont typeface="Arial" panose="020B0604020202020204" pitchFamily="34" charset="0"/>
              <a:buChar char="•"/>
              <a:defRPr sz="1200">
                <a:effectLst>
                  <a:outerShdw blurRad="50800" dist="38100" dir="2700000" algn="tl" rotWithShape="0">
                    <a:srgbClr val="000000">
                      <a:alpha val="48000"/>
                    </a:srgbClr>
                  </a:outerShdw>
                </a:effectLst>
              </a:defRPr>
            </a:lvl5pPr>
            <a:lvl6pPr marL="2514600" indent="-228600" defTabSz="914400">
              <a:lnSpc>
                <a:spcPct val="120000"/>
              </a:lnSpc>
              <a:spcBef>
                <a:spcPts val="500"/>
              </a:spcBef>
              <a:buFont typeface="Arial" panose="020B0604020202020204" pitchFamily="34" charset="0"/>
              <a:buChar char="•"/>
              <a:defRPr sz="1200">
                <a:effectLst>
                  <a:outerShdw blurRad="50800" dist="38100" dir="2700000" algn="tl" rotWithShape="0">
                    <a:srgbClr val="000000">
                      <a:alpha val="48000"/>
                    </a:srgbClr>
                  </a:outerShdw>
                </a:effectLst>
              </a:defRPr>
            </a:lvl6pPr>
            <a:lvl7pPr marL="2971800" indent="-228600" defTabSz="914400">
              <a:lnSpc>
                <a:spcPct val="120000"/>
              </a:lnSpc>
              <a:spcBef>
                <a:spcPts val="500"/>
              </a:spcBef>
              <a:buFont typeface="Arial" panose="020B0604020202020204" pitchFamily="34" charset="0"/>
              <a:buChar char="•"/>
              <a:defRPr sz="1200">
                <a:effectLst>
                  <a:outerShdw blurRad="50800" dist="38100" dir="2700000" algn="tl" rotWithShape="0">
                    <a:srgbClr val="000000">
                      <a:alpha val="48000"/>
                    </a:srgbClr>
                  </a:outerShdw>
                </a:effectLst>
              </a:defRPr>
            </a:lvl7pPr>
            <a:lvl8pPr marL="3429000" indent="-228600" defTabSz="914400">
              <a:lnSpc>
                <a:spcPct val="120000"/>
              </a:lnSpc>
              <a:spcBef>
                <a:spcPts val="500"/>
              </a:spcBef>
              <a:buFont typeface="Arial" panose="020B0604020202020204" pitchFamily="34" charset="0"/>
              <a:buChar char="•"/>
              <a:defRPr sz="1200">
                <a:effectLst>
                  <a:outerShdw blurRad="50800" dist="38100" dir="2700000" algn="tl" rotWithShape="0">
                    <a:srgbClr val="000000">
                      <a:alpha val="48000"/>
                    </a:srgbClr>
                  </a:outerShdw>
                </a:effectLst>
              </a:defRPr>
            </a:lvl8pPr>
            <a:lvl9pPr marL="3886200" indent="-228600" defTabSz="914400">
              <a:lnSpc>
                <a:spcPct val="120000"/>
              </a:lnSpc>
              <a:spcBef>
                <a:spcPts val="500"/>
              </a:spcBef>
              <a:buFont typeface="Arial" panose="020B0604020202020204" pitchFamily="34" charset="0"/>
              <a:buChar char="•"/>
              <a:defRPr sz="1200">
                <a:effectLst>
                  <a:outerShdw blurRad="50800" dist="38100" dir="2700000" algn="tl" rotWithShape="0">
                    <a:srgbClr val="000000">
                      <a:alpha val="48000"/>
                    </a:srgbClr>
                  </a:outerShdw>
                </a:effectLst>
              </a:defRPr>
            </a:lvl9pPr>
          </a:lstStyle>
          <a:p>
            <a:r>
              <a:rPr lang="en-US" dirty="0"/>
              <a:t>Time to check Paul and Wayne’s chords ….</a:t>
            </a:r>
          </a:p>
        </p:txBody>
      </p:sp>
      <p:pic>
        <p:nvPicPr>
          <p:cNvPr id="5" name="Picture 4">
            <a:extLst>
              <a:ext uri="{FF2B5EF4-FFF2-40B4-BE49-F238E27FC236}">
                <a16:creationId xmlns:a16="http://schemas.microsoft.com/office/drawing/2014/main" id="{9F7D3132-1542-49C9-9DB6-4339ADC0AC95}"/>
              </a:ext>
            </a:extLst>
          </p:cNvPr>
          <p:cNvPicPr>
            <a:picLocks noChangeAspect="1"/>
          </p:cNvPicPr>
          <p:nvPr/>
        </p:nvPicPr>
        <p:blipFill>
          <a:blip r:embed="rId2"/>
          <a:stretch>
            <a:fillRect/>
          </a:stretch>
        </p:blipFill>
        <p:spPr>
          <a:xfrm>
            <a:off x="645347" y="1942193"/>
            <a:ext cx="10091548" cy="564443"/>
          </a:xfrm>
          <a:prstGeom prst="rect">
            <a:avLst/>
          </a:prstGeom>
        </p:spPr>
      </p:pic>
      <p:sp>
        <p:nvSpPr>
          <p:cNvPr id="9" name="TextBox 8">
            <a:extLst>
              <a:ext uri="{FF2B5EF4-FFF2-40B4-BE49-F238E27FC236}">
                <a16:creationId xmlns:a16="http://schemas.microsoft.com/office/drawing/2014/main" id="{3E57C34E-145E-4392-BBBB-E5F553632C25}"/>
              </a:ext>
            </a:extLst>
          </p:cNvPr>
          <p:cNvSpPr txBox="1"/>
          <p:nvPr/>
        </p:nvSpPr>
        <p:spPr>
          <a:xfrm flipH="1">
            <a:off x="2585719" y="2979175"/>
            <a:ext cx="2260742" cy="646331"/>
          </a:xfrm>
          <a:prstGeom prst="rect">
            <a:avLst/>
          </a:prstGeom>
          <a:noFill/>
        </p:spPr>
        <p:txBody>
          <a:bodyPr wrap="square" rtlCol="0">
            <a:spAutoFit/>
          </a:bodyPr>
          <a:lstStyle/>
          <a:p>
            <a:r>
              <a:rPr lang="en-US" dirty="0"/>
              <a:t>Richard Nolthenius report to follow</a:t>
            </a:r>
          </a:p>
        </p:txBody>
      </p:sp>
      <p:pic>
        <p:nvPicPr>
          <p:cNvPr id="13" name="Picture 12">
            <a:extLst>
              <a:ext uri="{FF2B5EF4-FFF2-40B4-BE49-F238E27FC236}">
                <a16:creationId xmlns:a16="http://schemas.microsoft.com/office/drawing/2014/main" id="{91F3BE5F-95D6-41C2-AC49-9FE09A235E5F}"/>
              </a:ext>
            </a:extLst>
          </p:cNvPr>
          <p:cNvPicPr>
            <a:picLocks noChangeAspect="1"/>
          </p:cNvPicPr>
          <p:nvPr/>
        </p:nvPicPr>
        <p:blipFill>
          <a:blip r:embed="rId3"/>
          <a:stretch>
            <a:fillRect/>
          </a:stretch>
        </p:blipFill>
        <p:spPr>
          <a:xfrm rot="2904806">
            <a:off x="4193433" y="1972384"/>
            <a:ext cx="270980" cy="1143403"/>
          </a:xfrm>
          <a:prstGeom prst="rect">
            <a:avLst/>
          </a:prstGeom>
        </p:spPr>
      </p:pic>
    </p:spTree>
    <p:extLst>
      <p:ext uri="{BB962C8B-B14F-4D97-AF65-F5344CB8AC3E}">
        <p14:creationId xmlns:p14="http://schemas.microsoft.com/office/powerpoint/2010/main" val="362559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B94B-0323-4D60-B820-3BFE79DA4FC4}"/>
              </a:ext>
            </a:extLst>
          </p:cNvPr>
          <p:cNvSpPr>
            <a:spLocks noGrp="1"/>
          </p:cNvSpPr>
          <p:nvPr>
            <p:ph type="title"/>
          </p:nvPr>
        </p:nvSpPr>
        <p:spPr>
          <a:xfrm>
            <a:off x="383216" y="383824"/>
            <a:ext cx="11549139" cy="457200"/>
          </a:xfrm>
        </p:spPr>
        <p:txBody>
          <a:bodyPr>
            <a:normAutofit fontScale="90000"/>
          </a:bodyPr>
          <a:lstStyle/>
          <a:p>
            <a:r>
              <a:rPr lang="en-US" dirty="0"/>
              <a:t>Paul’s chord was checked – the result was inconclusive </a:t>
            </a:r>
          </a:p>
        </p:txBody>
      </p:sp>
      <p:sp>
        <p:nvSpPr>
          <p:cNvPr id="7" name="Content Placeholder 6">
            <a:extLst>
              <a:ext uri="{FF2B5EF4-FFF2-40B4-BE49-F238E27FC236}">
                <a16:creationId xmlns:a16="http://schemas.microsoft.com/office/drawing/2014/main" id="{BAE170C1-37B2-462B-AADF-3F15B31DAE19}"/>
              </a:ext>
            </a:extLst>
          </p:cNvPr>
          <p:cNvSpPr>
            <a:spLocks noGrp="1"/>
          </p:cNvSpPr>
          <p:nvPr>
            <p:ph idx="1"/>
          </p:nvPr>
        </p:nvSpPr>
        <p:spPr/>
        <p:txBody>
          <a:bodyPr>
            <a:normAutofit fontScale="85000" lnSpcReduction="10000"/>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Paul,</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done an extensive reanalysis of your Adelinda event video.  I still find your results ‘inconclusive’.  I think I may have indicated earlier that your results indicated a ‘miss’, however that is an erroneous conclusion for the following reasons:</a:t>
            </a:r>
            <a:endParaRPr lang="en-US" sz="1800" dirty="0">
              <a:effectLst/>
              <a:latin typeface="Calibri" panose="020F0502020204030204" pitchFamily="34" charset="0"/>
              <a:ea typeface="Calibri" panose="020F0502020204030204" pitchFamily="34" charset="0"/>
            </a:endParaRPr>
          </a:p>
          <a:p>
            <a:pPr marL="342900" indent="-342900">
              <a:spcBef>
                <a:spcPts val="0"/>
              </a:spcBef>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PyOTE analyses indicate ‘No event found’</a:t>
            </a:r>
            <a:endParaRPr lang="en-US" sz="1800" dirty="0">
              <a:effectLst/>
              <a:latin typeface="Calibri" panose="020F0502020204030204" pitchFamily="34" charset="0"/>
              <a:ea typeface="Calibri" panose="020F0502020204030204" pitchFamily="34" charset="0"/>
            </a:endParaRPr>
          </a:p>
          <a:p>
            <a:pPr marL="342900" indent="-342900">
              <a:spcBef>
                <a:spcPts val="0"/>
              </a:spcBef>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mean background in your video is 140, very high due to the high degree of integration and apparently bright background sky.</a:t>
            </a:r>
            <a:endParaRPr lang="en-US" sz="1800" dirty="0">
              <a:effectLst/>
              <a:latin typeface="Calibri" panose="020F0502020204030204" pitchFamily="34" charset="0"/>
              <a:ea typeface="Calibri" panose="020F0502020204030204" pitchFamily="34" charset="0"/>
            </a:endParaRPr>
          </a:p>
          <a:p>
            <a:pPr marL="342900" indent="-342900">
              <a:spcBef>
                <a:spcPts val="0"/>
              </a:spcBef>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pixels in your target star are saturated.  This is a result of the high degree of integration.  With most of the brighter star pixels saturated, trying to find a low-mag-drop event is virtually impossible, since most of the mag drop is lost in the pixel saturation.</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Sorry I could not find an event in your data.  You should have had an event, but we need to defocus more in these highly integrated observations.  I think now that you know how to check for pixel saturation in IOTA Video Capture, that should help.</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Tony George</a:t>
            </a: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424311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0B96-E5AC-4986-BC21-143A6BC117C0}"/>
              </a:ext>
            </a:extLst>
          </p:cNvPr>
          <p:cNvSpPr>
            <a:spLocks noGrp="1"/>
          </p:cNvSpPr>
          <p:nvPr>
            <p:ph type="title"/>
          </p:nvPr>
        </p:nvSpPr>
        <p:spPr>
          <a:xfrm>
            <a:off x="938179" y="210378"/>
            <a:ext cx="10510561" cy="457200"/>
          </a:xfrm>
        </p:spPr>
        <p:txBody>
          <a:bodyPr>
            <a:normAutofit fontScale="90000"/>
          </a:bodyPr>
          <a:lstStyle/>
          <a:p>
            <a:r>
              <a:rPr lang="en-US" dirty="0"/>
              <a:t>Wayne’s chord Checked – now positive</a:t>
            </a:r>
          </a:p>
        </p:txBody>
      </p:sp>
      <p:pic>
        <p:nvPicPr>
          <p:cNvPr id="7" name="Picture 6" descr="A screenshot of a cell phone&#10;&#10;Description automatically generated">
            <a:extLst>
              <a:ext uri="{FF2B5EF4-FFF2-40B4-BE49-F238E27FC236}">
                <a16:creationId xmlns:a16="http://schemas.microsoft.com/office/drawing/2014/main" id="{F519CEA7-5F01-44A1-8944-8BBCFEA34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25" y="3657600"/>
            <a:ext cx="4117043" cy="3084576"/>
          </a:xfrm>
          <a:prstGeom prst="rect">
            <a:avLst/>
          </a:prstGeom>
        </p:spPr>
      </p:pic>
      <p:pic>
        <p:nvPicPr>
          <p:cNvPr id="11" name="Content Placeholder 10" descr="A picture containing text, indoor, table, filled&#10;&#10;Description automatically generated">
            <a:extLst>
              <a:ext uri="{FF2B5EF4-FFF2-40B4-BE49-F238E27FC236}">
                <a16:creationId xmlns:a16="http://schemas.microsoft.com/office/drawing/2014/main" id="{4544FF2B-E7A3-45EE-9102-5EDAB54B5B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8160" y="895538"/>
            <a:ext cx="7716904" cy="5838076"/>
          </a:xfrm>
        </p:spPr>
      </p:pic>
      <p:sp>
        <p:nvSpPr>
          <p:cNvPr id="12" name="TextBox 11">
            <a:extLst>
              <a:ext uri="{FF2B5EF4-FFF2-40B4-BE49-F238E27FC236}">
                <a16:creationId xmlns:a16="http://schemas.microsoft.com/office/drawing/2014/main" id="{67368C7D-4B1A-4AFC-9086-D16BDF6ECF1D}"/>
              </a:ext>
            </a:extLst>
          </p:cNvPr>
          <p:cNvSpPr txBox="1"/>
          <p:nvPr/>
        </p:nvSpPr>
        <p:spPr>
          <a:xfrm>
            <a:off x="219275" y="731428"/>
            <a:ext cx="3892741" cy="2862322"/>
          </a:xfrm>
          <a:prstGeom prst="rect">
            <a:avLst/>
          </a:prstGeom>
          <a:noFill/>
        </p:spPr>
        <p:txBody>
          <a:bodyPr wrap="square" rtlCol="0">
            <a:spAutoFit/>
          </a:bodyPr>
          <a:lstStyle/>
          <a:p>
            <a:r>
              <a:rPr lang="en-US" dirty="0"/>
              <a:t>Wayne’s initial analysis was done using Limovie.  I requested that Wayne send me his video so I could do an independent check with PyMovie.  I was able to find a positive event.  </a:t>
            </a:r>
          </a:p>
          <a:p>
            <a:r>
              <a:rPr lang="en-US" dirty="0"/>
              <a:t>Measured mag drop = 0.52</a:t>
            </a:r>
          </a:p>
          <a:p>
            <a:r>
              <a:rPr lang="en-US" dirty="0"/>
              <a:t>Lager than 0.39 predicted </a:t>
            </a:r>
          </a:p>
          <a:p>
            <a:r>
              <a:rPr lang="en-US" dirty="0"/>
              <a:t>It passed the PyOTE false positive test.</a:t>
            </a:r>
          </a:p>
        </p:txBody>
      </p:sp>
    </p:spTree>
    <p:extLst>
      <p:ext uri="{BB962C8B-B14F-4D97-AF65-F5344CB8AC3E}">
        <p14:creationId xmlns:p14="http://schemas.microsoft.com/office/powerpoint/2010/main" val="4262816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4168</TotalTime>
  <Words>1313</Words>
  <Application>Microsoft Office PowerPoint</Application>
  <PresentationFormat>Widescreen</PresentationFormat>
  <Paragraphs>96</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Bookman Old Style</vt:lpstr>
      <vt:lpstr>Calibri</vt:lpstr>
      <vt:lpstr>Rockwell</vt:lpstr>
      <vt:lpstr>Damask</vt:lpstr>
      <vt:lpstr>Snatching a Positive from the jaws of a negative</vt:lpstr>
      <vt:lpstr>The Event</vt:lpstr>
      <vt:lpstr>The ‘inconclusive’ observation that started the ball rolling</vt:lpstr>
      <vt:lpstr>Phil stuart to The RescuE</vt:lpstr>
      <vt:lpstr>Phil’s Light curve</vt:lpstr>
      <vt:lpstr>The test</vt:lpstr>
      <vt:lpstr>Now what?</vt:lpstr>
      <vt:lpstr>Paul’s chord was checked – the result was inconclusive </vt:lpstr>
      <vt:lpstr>Wayne’s chord Checked – now positive</vt:lpstr>
      <vt:lpstr>How does wayne’s chord fit the profile?</vt:lpstr>
      <vt:lpstr>Richard’s chord</vt:lpstr>
      <vt:lpstr>Richards ‘event’ fits with other positive  chords</vt:lpstr>
      <vt:lpstr>We now have ‘four’ reported chords snatched from inconclusive/negative to positive!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Snatching a Positive from the jaws of a negative</dc:title>
  <dc:creator>Tony George</dc:creator>
  <cp:lastModifiedBy>Tony George</cp:lastModifiedBy>
  <cp:revision>33</cp:revision>
  <dcterms:created xsi:type="dcterms:W3CDTF">2020-07-17T19:26:32Z</dcterms:created>
  <dcterms:modified xsi:type="dcterms:W3CDTF">2020-07-22T03:49:02Z</dcterms:modified>
</cp:coreProperties>
</file>